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2B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372" autoAdjust="0"/>
  </p:normalViewPr>
  <p:slideViewPr>
    <p:cSldViewPr snapToGrid="0">
      <p:cViewPr varScale="1">
        <p:scale>
          <a:sx n="58" d="100"/>
          <a:sy n="58" d="100"/>
        </p:scale>
        <p:origin x="98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0AC33-5193-4881-9E8D-53C21A9D61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C5FD91-A697-4E92-BABE-6F11385D8E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DA3E31-8ABC-4D45-BCDC-5B9A44E408B3}"/>
              </a:ext>
            </a:extLst>
          </p:cNvPr>
          <p:cNvSpPr>
            <a:spLocks noGrp="1"/>
          </p:cNvSpPr>
          <p:nvPr>
            <p:ph type="dt" sz="half" idx="10"/>
          </p:nvPr>
        </p:nvSpPr>
        <p:spPr/>
        <p:txBody>
          <a:bodyPr/>
          <a:lstStyle/>
          <a:p>
            <a:fld id="{4C74D3ED-4884-4088-AD91-1E2439C10AA8}" type="datetimeFigureOut">
              <a:rPr lang="en-US" smtClean="0"/>
              <a:t>8/27/2020</a:t>
            </a:fld>
            <a:endParaRPr lang="en-US"/>
          </a:p>
        </p:txBody>
      </p:sp>
      <p:sp>
        <p:nvSpPr>
          <p:cNvPr id="5" name="Footer Placeholder 4">
            <a:extLst>
              <a:ext uri="{FF2B5EF4-FFF2-40B4-BE49-F238E27FC236}">
                <a16:creationId xmlns:a16="http://schemas.microsoft.com/office/drawing/2014/main" id="{54AD8A91-73BB-43AD-9F9E-8083D4FA7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4B32E3-4C1A-4666-AD06-8055D5CE38F8}"/>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227491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17DD4-D3BD-49E3-A9C1-677A549B6E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DC94CE-EE47-43D2-90C0-4C70AEA755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9AADD7-8538-4824-A2AD-F074CE68FC94}"/>
              </a:ext>
            </a:extLst>
          </p:cNvPr>
          <p:cNvSpPr>
            <a:spLocks noGrp="1"/>
          </p:cNvSpPr>
          <p:nvPr>
            <p:ph type="dt" sz="half" idx="10"/>
          </p:nvPr>
        </p:nvSpPr>
        <p:spPr/>
        <p:txBody>
          <a:bodyPr/>
          <a:lstStyle/>
          <a:p>
            <a:fld id="{4C74D3ED-4884-4088-AD91-1E2439C10AA8}" type="datetimeFigureOut">
              <a:rPr lang="en-US" smtClean="0"/>
              <a:t>8/27/2020</a:t>
            </a:fld>
            <a:endParaRPr lang="en-US"/>
          </a:p>
        </p:txBody>
      </p:sp>
      <p:sp>
        <p:nvSpPr>
          <p:cNvPr id="5" name="Footer Placeholder 4">
            <a:extLst>
              <a:ext uri="{FF2B5EF4-FFF2-40B4-BE49-F238E27FC236}">
                <a16:creationId xmlns:a16="http://schemas.microsoft.com/office/drawing/2014/main" id="{010D143A-0A7E-405A-B849-2701414E66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A0388D-BA43-446F-BD42-5836D8CBEAB4}"/>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82678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CDE350-9A5A-41BB-8875-6665AAC676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9A999A-F437-4715-A6D1-A61A913B22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30E6D4-82B7-448B-B00E-5480E8A3D5A2}"/>
              </a:ext>
            </a:extLst>
          </p:cNvPr>
          <p:cNvSpPr>
            <a:spLocks noGrp="1"/>
          </p:cNvSpPr>
          <p:nvPr>
            <p:ph type="dt" sz="half" idx="10"/>
          </p:nvPr>
        </p:nvSpPr>
        <p:spPr/>
        <p:txBody>
          <a:bodyPr/>
          <a:lstStyle/>
          <a:p>
            <a:fld id="{4C74D3ED-4884-4088-AD91-1E2439C10AA8}" type="datetimeFigureOut">
              <a:rPr lang="en-US" smtClean="0"/>
              <a:t>8/27/2020</a:t>
            </a:fld>
            <a:endParaRPr lang="en-US"/>
          </a:p>
        </p:txBody>
      </p:sp>
      <p:sp>
        <p:nvSpPr>
          <p:cNvPr id="5" name="Footer Placeholder 4">
            <a:extLst>
              <a:ext uri="{FF2B5EF4-FFF2-40B4-BE49-F238E27FC236}">
                <a16:creationId xmlns:a16="http://schemas.microsoft.com/office/drawing/2014/main" id="{41C46575-5E60-4489-BEA8-BC9D9BE84B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21A29-52AC-41AC-86B4-319D9D566BEE}"/>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138731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9CC65-C0C3-40AE-B4CE-7F8E7D19A0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D648F7-DFA7-4D23-9C25-D8F8CBC949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98179-B520-452B-AF90-FA409605A3CC}"/>
              </a:ext>
            </a:extLst>
          </p:cNvPr>
          <p:cNvSpPr>
            <a:spLocks noGrp="1"/>
          </p:cNvSpPr>
          <p:nvPr>
            <p:ph type="dt" sz="half" idx="10"/>
          </p:nvPr>
        </p:nvSpPr>
        <p:spPr/>
        <p:txBody>
          <a:bodyPr/>
          <a:lstStyle/>
          <a:p>
            <a:fld id="{4C74D3ED-4884-4088-AD91-1E2439C10AA8}" type="datetimeFigureOut">
              <a:rPr lang="en-US" smtClean="0"/>
              <a:t>8/27/2020</a:t>
            </a:fld>
            <a:endParaRPr lang="en-US"/>
          </a:p>
        </p:txBody>
      </p:sp>
      <p:sp>
        <p:nvSpPr>
          <p:cNvPr id="5" name="Footer Placeholder 4">
            <a:extLst>
              <a:ext uri="{FF2B5EF4-FFF2-40B4-BE49-F238E27FC236}">
                <a16:creationId xmlns:a16="http://schemas.microsoft.com/office/drawing/2014/main" id="{6842459C-7AB0-4731-A61E-E5C2D3B290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9E394-2917-427C-9FCD-E074B6BE8C22}"/>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274798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13CC-73EE-4FBD-8498-771AAD35BA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6CF8C5-8912-4B87-8DAB-AD18FA89DB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F7ACA9-01A0-463E-AC7B-86C0BCB31961}"/>
              </a:ext>
            </a:extLst>
          </p:cNvPr>
          <p:cNvSpPr>
            <a:spLocks noGrp="1"/>
          </p:cNvSpPr>
          <p:nvPr>
            <p:ph type="dt" sz="half" idx="10"/>
          </p:nvPr>
        </p:nvSpPr>
        <p:spPr/>
        <p:txBody>
          <a:bodyPr/>
          <a:lstStyle/>
          <a:p>
            <a:fld id="{4C74D3ED-4884-4088-AD91-1E2439C10AA8}" type="datetimeFigureOut">
              <a:rPr lang="en-US" smtClean="0"/>
              <a:t>8/27/2020</a:t>
            </a:fld>
            <a:endParaRPr lang="en-US"/>
          </a:p>
        </p:txBody>
      </p:sp>
      <p:sp>
        <p:nvSpPr>
          <p:cNvPr id="5" name="Footer Placeholder 4">
            <a:extLst>
              <a:ext uri="{FF2B5EF4-FFF2-40B4-BE49-F238E27FC236}">
                <a16:creationId xmlns:a16="http://schemas.microsoft.com/office/drawing/2014/main" id="{F50F3A99-C39E-4E31-9D4D-CE18D665E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A4B12F-E1E8-4C83-91AC-BFA6FAF1440D}"/>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93975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32F3-BA01-4817-A488-7A87F76F12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F6C998-AC29-4F91-8368-086BFB7E65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9E17A-D092-4037-9827-8CD953DC1D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12D972-D2C0-4140-AF01-B119CA9DAD5C}"/>
              </a:ext>
            </a:extLst>
          </p:cNvPr>
          <p:cNvSpPr>
            <a:spLocks noGrp="1"/>
          </p:cNvSpPr>
          <p:nvPr>
            <p:ph type="dt" sz="half" idx="10"/>
          </p:nvPr>
        </p:nvSpPr>
        <p:spPr/>
        <p:txBody>
          <a:bodyPr/>
          <a:lstStyle/>
          <a:p>
            <a:fld id="{4C74D3ED-4884-4088-AD91-1E2439C10AA8}" type="datetimeFigureOut">
              <a:rPr lang="en-US" smtClean="0"/>
              <a:t>8/27/2020</a:t>
            </a:fld>
            <a:endParaRPr lang="en-US"/>
          </a:p>
        </p:txBody>
      </p:sp>
      <p:sp>
        <p:nvSpPr>
          <p:cNvPr id="6" name="Footer Placeholder 5">
            <a:extLst>
              <a:ext uri="{FF2B5EF4-FFF2-40B4-BE49-F238E27FC236}">
                <a16:creationId xmlns:a16="http://schemas.microsoft.com/office/drawing/2014/main" id="{9429A1C7-C0F2-489B-AFB2-08BCC8396C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50DE85-6932-4012-8D43-8521631F703B}"/>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326247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83A10-B55C-4EEB-B35F-33A9E2687D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227699-FCC3-4F83-8119-98DCD582B5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AAEEFB-0FB1-4769-B5DC-7C8DC8F74C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6F22DC-B849-4061-883B-5D042EC36B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7A11D0-DBDB-4821-B971-C355C584EE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A8B618-3549-411E-8315-23A0D3048CD0}"/>
              </a:ext>
            </a:extLst>
          </p:cNvPr>
          <p:cNvSpPr>
            <a:spLocks noGrp="1"/>
          </p:cNvSpPr>
          <p:nvPr>
            <p:ph type="dt" sz="half" idx="10"/>
          </p:nvPr>
        </p:nvSpPr>
        <p:spPr/>
        <p:txBody>
          <a:bodyPr/>
          <a:lstStyle/>
          <a:p>
            <a:fld id="{4C74D3ED-4884-4088-AD91-1E2439C10AA8}" type="datetimeFigureOut">
              <a:rPr lang="en-US" smtClean="0"/>
              <a:t>8/27/2020</a:t>
            </a:fld>
            <a:endParaRPr lang="en-US"/>
          </a:p>
        </p:txBody>
      </p:sp>
      <p:sp>
        <p:nvSpPr>
          <p:cNvPr id="8" name="Footer Placeholder 7">
            <a:extLst>
              <a:ext uri="{FF2B5EF4-FFF2-40B4-BE49-F238E27FC236}">
                <a16:creationId xmlns:a16="http://schemas.microsoft.com/office/drawing/2014/main" id="{8D42C10F-39AB-4D63-B456-8ED015F88A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DFEFCF-80F9-4DC3-B2AE-46E6A49956DE}"/>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120255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BB65A-606D-47FA-B703-7C75976E73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FB8F0C-DCF6-4E80-9DE1-B6BFAC5AB708}"/>
              </a:ext>
            </a:extLst>
          </p:cNvPr>
          <p:cNvSpPr>
            <a:spLocks noGrp="1"/>
          </p:cNvSpPr>
          <p:nvPr>
            <p:ph type="dt" sz="half" idx="10"/>
          </p:nvPr>
        </p:nvSpPr>
        <p:spPr/>
        <p:txBody>
          <a:bodyPr/>
          <a:lstStyle/>
          <a:p>
            <a:fld id="{4C74D3ED-4884-4088-AD91-1E2439C10AA8}" type="datetimeFigureOut">
              <a:rPr lang="en-US" smtClean="0"/>
              <a:t>8/27/2020</a:t>
            </a:fld>
            <a:endParaRPr lang="en-US"/>
          </a:p>
        </p:txBody>
      </p:sp>
      <p:sp>
        <p:nvSpPr>
          <p:cNvPr id="4" name="Footer Placeholder 3">
            <a:extLst>
              <a:ext uri="{FF2B5EF4-FFF2-40B4-BE49-F238E27FC236}">
                <a16:creationId xmlns:a16="http://schemas.microsoft.com/office/drawing/2014/main" id="{D9294942-5760-404C-8748-6DB9FCB3A0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9DA179-723C-43D5-88BD-1FB94F78461B}"/>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125686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495D4D-41B5-4D0E-8CEB-FF86AE5B8341}"/>
              </a:ext>
            </a:extLst>
          </p:cNvPr>
          <p:cNvSpPr>
            <a:spLocks noGrp="1"/>
          </p:cNvSpPr>
          <p:nvPr>
            <p:ph type="dt" sz="half" idx="10"/>
          </p:nvPr>
        </p:nvSpPr>
        <p:spPr/>
        <p:txBody>
          <a:bodyPr/>
          <a:lstStyle/>
          <a:p>
            <a:fld id="{4C74D3ED-4884-4088-AD91-1E2439C10AA8}" type="datetimeFigureOut">
              <a:rPr lang="en-US" smtClean="0"/>
              <a:t>8/27/2020</a:t>
            </a:fld>
            <a:endParaRPr lang="en-US"/>
          </a:p>
        </p:txBody>
      </p:sp>
      <p:sp>
        <p:nvSpPr>
          <p:cNvPr id="3" name="Footer Placeholder 2">
            <a:extLst>
              <a:ext uri="{FF2B5EF4-FFF2-40B4-BE49-F238E27FC236}">
                <a16:creationId xmlns:a16="http://schemas.microsoft.com/office/drawing/2014/main" id="{784F78E2-4361-4C77-8F3F-565DA0F28C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2CB3F6-692C-4E03-9834-68C3CEDA1587}"/>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7787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67A54-0AE7-4A9A-91AF-7EC865E015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12A9E1-2064-451B-876D-EB1C477C80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57A74D-EC00-402E-B09E-372073DD3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BF14B-6740-4F85-9C09-8B339EF2D9BE}"/>
              </a:ext>
            </a:extLst>
          </p:cNvPr>
          <p:cNvSpPr>
            <a:spLocks noGrp="1"/>
          </p:cNvSpPr>
          <p:nvPr>
            <p:ph type="dt" sz="half" idx="10"/>
          </p:nvPr>
        </p:nvSpPr>
        <p:spPr/>
        <p:txBody>
          <a:bodyPr/>
          <a:lstStyle/>
          <a:p>
            <a:fld id="{4C74D3ED-4884-4088-AD91-1E2439C10AA8}" type="datetimeFigureOut">
              <a:rPr lang="en-US" smtClean="0"/>
              <a:t>8/27/2020</a:t>
            </a:fld>
            <a:endParaRPr lang="en-US"/>
          </a:p>
        </p:txBody>
      </p:sp>
      <p:sp>
        <p:nvSpPr>
          <p:cNvPr id="6" name="Footer Placeholder 5">
            <a:extLst>
              <a:ext uri="{FF2B5EF4-FFF2-40B4-BE49-F238E27FC236}">
                <a16:creationId xmlns:a16="http://schemas.microsoft.com/office/drawing/2014/main" id="{31A6F618-19A9-4E90-BE92-A0D0C04304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FDD0C6-6DC4-43CE-AECF-43719F140BBE}"/>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40609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75C38-C4EE-495B-8B5C-1571A1CD89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38167F-518D-4FEF-AA2B-E25D5B3F27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0D1631-C790-4DAD-A468-13DB9CB50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26FEA5-50F7-4D74-B57E-87442875C193}"/>
              </a:ext>
            </a:extLst>
          </p:cNvPr>
          <p:cNvSpPr>
            <a:spLocks noGrp="1"/>
          </p:cNvSpPr>
          <p:nvPr>
            <p:ph type="dt" sz="half" idx="10"/>
          </p:nvPr>
        </p:nvSpPr>
        <p:spPr/>
        <p:txBody>
          <a:bodyPr/>
          <a:lstStyle/>
          <a:p>
            <a:fld id="{4C74D3ED-4884-4088-AD91-1E2439C10AA8}" type="datetimeFigureOut">
              <a:rPr lang="en-US" smtClean="0"/>
              <a:t>8/27/2020</a:t>
            </a:fld>
            <a:endParaRPr lang="en-US"/>
          </a:p>
        </p:txBody>
      </p:sp>
      <p:sp>
        <p:nvSpPr>
          <p:cNvPr id="6" name="Footer Placeholder 5">
            <a:extLst>
              <a:ext uri="{FF2B5EF4-FFF2-40B4-BE49-F238E27FC236}">
                <a16:creationId xmlns:a16="http://schemas.microsoft.com/office/drawing/2014/main" id="{EB029AF1-EC38-4618-AEB5-C78F5F95D3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8A28F3-D1EF-4D0B-813D-DE96EE4E5767}"/>
              </a:ext>
            </a:extLst>
          </p:cNvPr>
          <p:cNvSpPr>
            <a:spLocks noGrp="1"/>
          </p:cNvSpPr>
          <p:nvPr>
            <p:ph type="sldNum" sz="quarter" idx="12"/>
          </p:nvPr>
        </p:nvSpPr>
        <p:spPr/>
        <p:txBody>
          <a:bodyPr/>
          <a:lstStyle/>
          <a:p>
            <a:fld id="{A0F86BFE-1197-415B-BA1F-CA437B9B1A8E}" type="slidenum">
              <a:rPr lang="en-US" smtClean="0"/>
              <a:t>‹#›</a:t>
            </a:fld>
            <a:endParaRPr lang="en-US"/>
          </a:p>
        </p:txBody>
      </p:sp>
    </p:spTree>
    <p:extLst>
      <p:ext uri="{BB962C8B-B14F-4D97-AF65-F5344CB8AC3E}">
        <p14:creationId xmlns:p14="http://schemas.microsoft.com/office/powerpoint/2010/main" val="665069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00CFA4-7AC5-4FDF-867A-CFD172BAB3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DA694F-8A72-48BB-8C1E-955CE3E8CB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3046E4-F072-408E-98B0-1B6213E9C6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4D3ED-4884-4088-AD91-1E2439C10AA8}" type="datetimeFigureOut">
              <a:rPr lang="en-US" smtClean="0"/>
              <a:t>8/27/2020</a:t>
            </a:fld>
            <a:endParaRPr lang="en-US"/>
          </a:p>
        </p:txBody>
      </p:sp>
      <p:sp>
        <p:nvSpPr>
          <p:cNvPr id="5" name="Footer Placeholder 4">
            <a:extLst>
              <a:ext uri="{FF2B5EF4-FFF2-40B4-BE49-F238E27FC236}">
                <a16:creationId xmlns:a16="http://schemas.microsoft.com/office/drawing/2014/main" id="{780A8966-B978-4124-B593-950F057BE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A0822-58CF-4361-A6DB-AF8138571C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86BFE-1197-415B-BA1F-CA437B9B1A8E}" type="slidenum">
              <a:rPr lang="en-US" smtClean="0"/>
              <a:t>‹#›</a:t>
            </a:fld>
            <a:endParaRPr lang="en-US"/>
          </a:p>
        </p:txBody>
      </p:sp>
    </p:spTree>
    <p:extLst>
      <p:ext uri="{BB962C8B-B14F-4D97-AF65-F5344CB8AC3E}">
        <p14:creationId xmlns:p14="http://schemas.microsoft.com/office/powerpoint/2010/main" val="397534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backdrop-background-blank-board-72250/"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9" name="Picture 8" descr="A picture containing fruit, rug, food&#10;&#10;Description automatically generated">
            <a:extLst>
              <a:ext uri="{FF2B5EF4-FFF2-40B4-BE49-F238E27FC236}">
                <a16:creationId xmlns:a16="http://schemas.microsoft.com/office/drawing/2014/main" id="{C5A07D5C-9692-4FF2-83FB-129CCD980330}"/>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7490" b="8256"/>
          <a:stretch/>
        </p:blipFill>
        <p:spPr>
          <a:xfrm>
            <a:off x="20" y="1282"/>
            <a:ext cx="12191980" cy="6856718"/>
          </a:xfrm>
          <a:prstGeom prst="rect">
            <a:avLst/>
          </a:prstGeom>
        </p:spPr>
      </p:pic>
      <p:sp>
        <p:nvSpPr>
          <p:cNvPr id="10" name="TextBox 9">
            <a:extLst>
              <a:ext uri="{FF2B5EF4-FFF2-40B4-BE49-F238E27FC236}">
                <a16:creationId xmlns:a16="http://schemas.microsoft.com/office/drawing/2014/main" id="{28FB5640-4975-4227-B498-EB624482ACE6}"/>
              </a:ext>
            </a:extLst>
          </p:cNvPr>
          <p:cNvSpPr txBox="1"/>
          <p:nvPr/>
        </p:nvSpPr>
        <p:spPr>
          <a:xfrm>
            <a:off x="164383" y="1056588"/>
            <a:ext cx="3821989" cy="1323439"/>
          </a:xfrm>
          <a:prstGeom prst="rect">
            <a:avLst/>
          </a:prstGeom>
          <a:solidFill>
            <a:schemeClr val="accent1"/>
          </a:solidFill>
        </p:spPr>
        <p:txBody>
          <a:bodyPr wrap="square" rtlCol="0">
            <a:spAutoFit/>
          </a:bodyPr>
          <a:lstStyle/>
          <a:p>
            <a:r>
              <a:rPr lang="en-US" sz="2000" dirty="0">
                <a:latin typeface="Aharoni" panose="02010803020104030203" pitchFamily="2" charset="-79"/>
                <a:cs typeface="Aharoni" panose="02010803020104030203" pitchFamily="2" charset="-79"/>
              </a:rPr>
              <a:t>Reading: </a:t>
            </a:r>
          </a:p>
          <a:p>
            <a:r>
              <a:rPr lang="en-US" sz="2000" dirty="0">
                <a:latin typeface="Aharoni" panose="02010803020104030203" pitchFamily="2" charset="-79"/>
                <a:cs typeface="Aharoni" panose="02010803020104030203" pitchFamily="2" charset="-79"/>
              </a:rPr>
              <a:t>Students be using context clues to find the meaning of unknown words in the text.</a:t>
            </a:r>
          </a:p>
        </p:txBody>
      </p:sp>
      <p:sp>
        <p:nvSpPr>
          <p:cNvPr id="11" name="TextBox 10">
            <a:extLst>
              <a:ext uri="{FF2B5EF4-FFF2-40B4-BE49-F238E27FC236}">
                <a16:creationId xmlns:a16="http://schemas.microsoft.com/office/drawing/2014/main" id="{DBECCB2E-4D59-41B9-9E30-F7B9C77A29AB}"/>
              </a:ext>
            </a:extLst>
          </p:cNvPr>
          <p:cNvSpPr txBox="1"/>
          <p:nvPr/>
        </p:nvSpPr>
        <p:spPr>
          <a:xfrm>
            <a:off x="164383" y="2591775"/>
            <a:ext cx="3852622" cy="1015663"/>
          </a:xfrm>
          <a:prstGeom prst="rect">
            <a:avLst/>
          </a:prstGeom>
          <a:solidFill>
            <a:srgbClr val="FFFF00"/>
          </a:solidFill>
        </p:spPr>
        <p:txBody>
          <a:bodyPr wrap="square" rtlCol="0">
            <a:spAutoFit/>
          </a:bodyPr>
          <a:lstStyle/>
          <a:p>
            <a:r>
              <a:rPr lang="en-US" sz="2000" dirty="0">
                <a:latin typeface="Aharoni" panose="02010803020104030203" pitchFamily="2" charset="-79"/>
                <a:cs typeface="Aharoni" panose="02010803020104030203" pitchFamily="2" charset="-79"/>
              </a:rPr>
              <a:t>Writing: Students will continue drafting and writing personal narratives.</a:t>
            </a:r>
          </a:p>
        </p:txBody>
      </p:sp>
      <p:sp>
        <p:nvSpPr>
          <p:cNvPr id="12" name="TextBox 11">
            <a:extLst>
              <a:ext uri="{FF2B5EF4-FFF2-40B4-BE49-F238E27FC236}">
                <a16:creationId xmlns:a16="http://schemas.microsoft.com/office/drawing/2014/main" id="{0722379D-FE59-44E1-81E0-8B76F0DBEDBC}"/>
              </a:ext>
            </a:extLst>
          </p:cNvPr>
          <p:cNvSpPr txBox="1"/>
          <p:nvPr/>
        </p:nvSpPr>
        <p:spPr>
          <a:xfrm>
            <a:off x="133751" y="3909279"/>
            <a:ext cx="3852622" cy="1323439"/>
          </a:xfrm>
          <a:prstGeom prst="rect">
            <a:avLst/>
          </a:prstGeom>
          <a:solidFill>
            <a:schemeClr val="accent6"/>
          </a:solidFill>
        </p:spPr>
        <p:txBody>
          <a:bodyPr wrap="square" rtlCol="0">
            <a:spAutoFit/>
          </a:bodyPr>
          <a:lstStyle/>
          <a:p>
            <a:r>
              <a:rPr lang="en-US" sz="2000" dirty="0">
                <a:latin typeface="Aharoni" panose="02010803020104030203" pitchFamily="2" charset="-79"/>
                <a:cs typeface="Aharoni" panose="02010803020104030203" pitchFamily="2" charset="-79"/>
              </a:rPr>
              <a:t>Science: Students will continue to investigate different animal habitats and how animals adapt to their habitats.</a:t>
            </a:r>
          </a:p>
        </p:txBody>
      </p:sp>
      <p:sp>
        <p:nvSpPr>
          <p:cNvPr id="13" name="TextBox 12">
            <a:extLst>
              <a:ext uri="{FF2B5EF4-FFF2-40B4-BE49-F238E27FC236}">
                <a16:creationId xmlns:a16="http://schemas.microsoft.com/office/drawing/2014/main" id="{69E0F721-71BB-4727-B928-3A003799FE8F}"/>
              </a:ext>
            </a:extLst>
          </p:cNvPr>
          <p:cNvSpPr txBox="1"/>
          <p:nvPr/>
        </p:nvSpPr>
        <p:spPr>
          <a:xfrm>
            <a:off x="1417834" y="291424"/>
            <a:ext cx="9431676" cy="461665"/>
          </a:xfrm>
          <a:prstGeom prst="rect">
            <a:avLst/>
          </a:prstGeom>
          <a:solidFill>
            <a:srgbClr val="A52BA5"/>
          </a:solidFill>
        </p:spPr>
        <p:txBody>
          <a:bodyPr wrap="square" rtlCol="0">
            <a:spAutoFit/>
          </a:bodyPr>
          <a:lstStyle/>
          <a:p>
            <a:pPr algn="ctr"/>
            <a:r>
              <a:rPr lang="en-US" sz="2400" dirty="0">
                <a:latin typeface="Aharoni" panose="02010803020104030203" pitchFamily="2" charset="-79"/>
                <a:cs typeface="Aharoni" panose="02010803020104030203" pitchFamily="2" charset="-79"/>
              </a:rPr>
              <a:t>Mrs. Bentley’s Weekly Newsletter Week of 8/31</a:t>
            </a:r>
          </a:p>
        </p:txBody>
      </p:sp>
      <p:sp>
        <p:nvSpPr>
          <p:cNvPr id="15" name="TextBox 14">
            <a:extLst>
              <a:ext uri="{FF2B5EF4-FFF2-40B4-BE49-F238E27FC236}">
                <a16:creationId xmlns:a16="http://schemas.microsoft.com/office/drawing/2014/main" id="{859BC289-72E4-47BF-99BC-941862906DAB}"/>
              </a:ext>
            </a:extLst>
          </p:cNvPr>
          <p:cNvSpPr txBox="1"/>
          <p:nvPr/>
        </p:nvSpPr>
        <p:spPr>
          <a:xfrm>
            <a:off x="4118600" y="3099607"/>
            <a:ext cx="3879459" cy="2677656"/>
          </a:xfrm>
          <a:prstGeom prst="rect">
            <a:avLst/>
          </a:prstGeom>
          <a:solidFill>
            <a:srgbClr val="C00000"/>
          </a:solidFill>
        </p:spPr>
        <p:txBody>
          <a:bodyPr wrap="square" rtlCol="0">
            <a:spAutoFit/>
          </a:bodyPr>
          <a:lstStyle/>
          <a:p>
            <a:pPr algn="ctr"/>
            <a:r>
              <a:rPr lang="en-US" sz="2400" dirty="0">
                <a:latin typeface="Aharoni" panose="02010803020104030203" pitchFamily="2" charset="-79"/>
                <a:cs typeface="Aharoni" panose="02010803020104030203" pitchFamily="2" charset="-79"/>
              </a:rPr>
              <a:t>Specials Schedule:</a:t>
            </a:r>
          </a:p>
          <a:p>
            <a:pPr algn="ctr"/>
            <a:r>
              <a:rPr lang="en-US" sz="2400" dirty="0">
                <a:latin typeface="Aharoni" panose="02010803020104030203" pitchFamily="2" charset="-79"/>
                <a:cs typeface="Aharoni" panose="02010803020104030203" pitchFamily="2" charset="-79"/>
              </a:rPr>
              <a:t>Monday- STEM </a:t>
            </a:r>
          </a:p>
          <a:p>
            <a:pPr algn="ctr"/>
            <a:r>
              <a:rPr lang="en-US" sz="2400" dirty="0">
                <a:latin typeface="Aharoni" panose="02010803020104030203" pitchFamily="2" charset="-79"/>
                <a:cs typeface="Aharoni" panose="02010803020104030203" pitchFamily="2" charset="-79"/>
              </a:rPr>
              <a:t>Tuesday- Art </a:t>
            </a:r>
          </a:p>
          <a:p>
            <a:pPr algn="ctr"/>
            <a:r>
              <a:rPr lang="en-US" sz="2400" dirty="0">
                <a:latin typeface="Aharoni" panose="02010803020104030203" pitchFamily="2" charset="-79"/>
                <a:cs typeface="Aharoni" panose="02010803020104030203" pitchFamily="2" charset="-79"/>
              </a:rPr>
              <a:t>Wednesday- PE </a:t>
            </a:r>
          </a:p>
          <a:p>
            <a:pPr algn="ctr"/>
            <a:r>
              <a:rPr lang="en-US" sz="2400" dirty="0">
                <a:latin typeface="Aharoni" panose="02010803020104030203" pitchFamily="2" charset="-79"/>
                <a:cs typeface="Aharoni" panose="02010803020104030203" pitchFamily="2" charset="-79"/>
              </a:rPr>
              <a:t>Thursday-Music </a:t>
            </a:r>
          </a:p>
          <a:p>
            <a:pPr algn="ctr"/>
            <a:r>
              <a:rPr lang="en-US" sz="2400" dirty="0">
                <a:latin typeface="Aharoni" panose="02010803020104030203" pitchFamily="2" charset="-79"/>
                <a:cs typeface="Aharoni" panose="02010803020104030203" pitchFamily="2" charset="-79"/>
              </a:rPr>
              <a:t>Friday-PE</a:t>
            </a:r>
          </a:p>
          <a:p>
            <a:pPr algn="ctr"/>
            <a:r>
              <a:rPr lang="en-US" sz="2400" dirty="0">
                <a:latin typeface="Aharoni" panose="02010803020104030203" pitchFamily="2" charset="-79"/>
                <a:cs typeface="Aharoni" panose="02010803020104030203" pitchFamily="2" charset="-79"/>
              </a:rPr>
              <a:t>Each day at 1:10</a:t>
            </a:r>
          </a:p>
        </p:txBody>
      </p:sp>
      <p:sp>
        <p:nvSpPr>
          <p:cNvPr id="16" name="TextBox 15">
            <a:extLst>
              <a:ext uri="{FF2B5EF4-FFF2-40B4-BE49-F238E27FC236}">
                <a16:creationId xmlns:a16="http://schemas.microsoft.com/office/drawing/2014/main" id="{C5DAB411-8268-4E00-8F41-194802844A1C}"/>
              </a:ext>
            </a:extLst>
          </p:cNvPr>
          <p:cNvSpPr txBox="1"/>
          <p:nvPr/>
        </p:nvSpPr>
        <p:spPr>
          <a:xfrm>
            <a:off x="4179863" y="1049374"/>
            <a:ext cx="3821989" cy="1938992"/>
          </a:xfrm>
          <a:prstGeom prst="rect">
            <a:avLst/>
          </a:prstGeom>
          <a:solidFill>
            <a:schemeClr val="accent2"/>
          </a:solidFill>
        </p:spPr>
        <p:txBody>
          <a:bodyPr wrap="square" rtlCol="0">
            <a:spAutoFit/>
          </a:bodyPr>
          <a:lstStyle/>
          <a:p>
            <a:r>
              <a:rPr lang="en-US" sz="2000" dirty="0">
                <a:latin typeface="Aharoni" panose="02010803020104030203" pitchFamily="2" charset="-79"/>
                <a:cs typeface="Aharoni" panose="02010803020104030203" pitchFamily="2" charset="-79"/>
              </a:rPr>
              <a:t>Math: Students will use place value knowledge to order and compare numbers. Students will take </a:t>
            </a:r>
            <a:r>
              <a:rPr lang="en-US" sz="2000" dirty="0" err="1">
                <a:latin typeface="Aharoni" panose="02010803020104030203" pitchFamily="2" charset="-79"/>
                <a:cs typeface="Aharoni" panose="02010803020104030203" pitchFamily="2" charset="-79"/>
              </a:rPr>
              <a:t>Iready</a:t>
            </a:r>
            <a:r>
              <a:rPr lang="en-US" sz="2000" dirty="0">
                <a:latin typeface="Aharoni" panose="02010803020104030203" pitchFamily="2" charset="-79"/>
                <a:cs typeface="Aharoni" panose="02010803020104030203" pitchFamily="2" charset="-79"/>
              </a:rPr>
              <a:t> Math test Weds and Thurs during Math.</a:t>
            </a:r>
            <a:endParaRPr lang="en-US" sz="2000" dirty="0"/>
          </a:p>
        </p:txBody>
      </p:sp>
      <p:sp>
        <p:nvSpPr>
          <p:cNvPr id="17" name="TextBox 16">
            <a:extLst>
              <a:ext uri="{FF2B5EF4-FFF2-40B4-BE49-F238E27FC236}">
                <a16:creationId xmlns:a16="http://schemas.microsoft.com/office/drawing/2014/main" id="{C3F8AB3D-75F3-4FB8-8109-1D1792FBA3A2}"/>
              </a:ext>
            </a:extLst>
          </p:cNvPr>
          <p:cNvSpPr txBox="1"/>
          <p:nvPr/>
        </p:nvSpPr>
        <p:spPr>
          <a:xfrm>
            <a:off x="8191549" y="844309"/>
            <a:ext cx="3923585" cy="5847755"/>
          </a:xfrm>
          <a:prstGeom prst="rect">
            <a:avLst/>
          </a:prstGeom>
          <a:solidFill>
            <a:srgbClr val="00B0F0"/>
          </a:solidFill>
        </p:spPr>
        <p:txBody>
          <a:bodyPr wrap="square" rtlCol="0">
            <a:spAutoFit/>
          </a:bodyPr>
          <a:lstStyle/>
          <a:p>
            <a:pPr algn="ctr"/>
            <a:r>
              <a:rPr lang="en-US" sz="2400" dirty="0">
                <a:latin typeface="Aharoni" panose="02010803020104030203" pitchFamily="2" charset="-79"/>
                <a:cs typeface="Aharoni" panose="02010803020104030203" pitchFamily="2" charset="-79"/>
              </a:rPr>
              <a:t>Important Info:</a:t>
            </a:r>
          </a:p>
          <a:p>
            <a:pPr algn="ctr"/>
            <a:r>
              <a:rPr lang="en-US" sz="1250" dirty="0">
                <a:latin typeface="Aharoni" panose="02010803020104030203" pitchFamily="2" charset="-79"/>
                <a:cs typeface="Aharoni" panose="02010803020104030203" pitchFamily="2" charset="-79"/>
              </a:rPr>
              <a:t>Reading Groups- In the Homeroom Teams I have assigned a private channel for your child’s reading group. I have listed the days and times they need to meet with me each week to read. They will go to that team Channel to join our reading group meeting. They will either have Lion, Giraffe, Zebra, or Elephant as their group name. </a:t>
            </a:r>
          </a:p>
          <a:p>
            <a:pPr algn="ctr"/>
            <a:endParaRPr lang="en-US" sz="1250" dirty="0">
              <a:latin typeface="Aharoni" panose="02010803020104030203" pitchFamily="2" charset="-79"/>
              <a:cs typeface="Aharoni" panose="02010803020104030203" pitchFamily="2" charset="-79"/>
            </a:endParaRPr>
          </a:p>
          <a:p>
            <a:pPr algn="ctr"/>
            <a:r>
              <a:rPr lang="en-US" sz="1250" dirty="0">
                <a:latin typeface="Aharoni" panose="02010803020104030203" pitchFamily="2" charset="-79"/>
                <a:cs typeface="Aharoni" panose="02010803020104030203" pitchFamily="2" charset="-79"/>
              </a:rPr>
              <a:t>Math Groups- I enjoyed getting to know my Mathematicians during small group time this past week. After the </a:t>
            </a:r>
            <a:r>
              <a:rPr lang="en-US" sz="1250" dirty="0" err="1">
                <a:latin typeface="Aharoni" panose="02010803020104030203" pitchFamily="2" charset="-79"/>
                <a:cs typeface="Aharoni" panose="02010803020104030203" pitchFamily="2" charset="-79"/>
              </a:rPr>
              <a:t>Iready</a:t>
            </a:r>
            <a:r>
              <a:rPr lang="en-US" sz="1250" dirty="0">
                <a:latin typeface="Aharoni" panose="02010803020104030203" pitchFamily="2" charset="-79"/>
                <a:cs typeface="Aharoni" panose="02010803020104030203" pitchFamily="2" charset="-79"/>
              </a:rPr>
              <a:t> Math test is complete, I will form math groups under different channels in the Math Teams.</a:t>
            </a:r>
          </a:p>
          <a:p>
            <a:pPr algn="ctr"/>
            <a:endParaRPr lang="en-US" sz="1250" dirty="0">
              <a:latin typeface="Aharoni" panose="02010803020104030203" pitchFamily="2" charset="-79"/>
              <a:cs typeface="Aharoni" panose="02010803020104030203" pitchFamily="2" charset="-79"/>
            </a:endParaRPr>
          </a:p>
          <a:p>
            <a:pPr algn="ctr"/>
            <a:r>
              <a:rPr lang="en-US" sz="1250" dirty="0">
                <a:latin typeface="Aharoni" panose="02010803020104030203" pitchFamily="2" charset="-79"/>
                <a:cs typeface="Aharoni" panose="02010803020104030203" pitchFamily="2" charset="-79"/>
              </a:rPr>
              <a:t>Assignments- Your child will be completing their assignments based on my instructions in class. This is different than last Spring where assignments were assigned in advance. This is much more like class where students are told multiple times what they should be doing and when it should be done. I will be making sure to do Our Week in a Glance on the Homeroom Teams page for you to reference as well. However, please do not have students do </a:t>
            </a:r>
            <a:r>
              <a:rPr lang="en-US" sz="1250" dirty="0" err="1">
                <a:latin typeface="Aharoni" panose="02010803020104030203" pitchFamily="2" charset="-79"/>
                <a:cs typeface="Aharoni" panose="02010803020104030203" pitchFamily="2" charset="-79"/>
              </a:rPr>
              <a:t>brainpop</a:t>
            </a:r>
            <a:r>
              <a:rPr lang="en-US" sz="1250" dirty="0">
                <a:latin typeface="Aharoni" panose="02010803020104030203" pitchFamily="2" charset="-79"/>
                <a:cs typeface="Aharoni" panose="02010803020104030203" pitchFamily="2" charset="-79"/>
              </a:rPr>
              <a:t>, seesaw, or any other assignments AHEAD of time. The work I assign is typically the work they do DURING our lesson block. </a:t>
            </a:r>
          </a:p>
        </p:txBody>
      </p:sp>
    </p:spTree>
    <p:extLst>
      <p:ext uri="{BB962C8B-B14F-4D97-AF65-F5344CB8AC3E}">
        <p14:creationId xmlns:p14="http://schemas.microsoft.com/office/powerpoint/2010/main" val="4269638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315</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Aharoni</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Bentley, Ashley L</dc:creator>
  <cp:lastModifiedBy>Bentley, Ashley L</cp:lastModifiedBy>
  <cp:revision>4</cp:revision>
  <dcterms:created xsi:type="dcterms:W3CDTF">2020-08-20T19:20:35Z</dcterms:created>
  <dcterms:modified xsi:type="dcterms:W3CDTF">2020-08-27T19:22:10Z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bentleya@fultonschools.org</vt:lpwstr>
  </property>
  <property fmtid="{D5CDD505-2E9C-101B-9397-08002B2CF9AE}" pid="5" name="MSIP_Label_0ee3c538-ec52-435f-ae58-017644bd9513_SetDate">
    <vt:lpwstr>2020-08-20T19:39:09.0419383Z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Extended_MSFT_Method">
    <vt:lpwstr>Automatic</vt:lpwstr>
  </property>
  <property fmtid="{D5CDD505-2E9C-101B-9397-08002B2CF9AE}" pid="9" name="Sensitivity">
    <vt:lpwstr>General</vt:lpwstr>
  </property>
</Properties>
</file>